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Roboto Condensed Light"/>
      <p:regular r:id="rId48"/>
      <p:bold r:id="rId49"/>
      <p:italic r:id="rId50"/>
      <p:boldItalic r:id="rId51"/>
    </p:embeddedFont>
    <p:embeddedFont>
      <p:font typeface="Exo 2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Light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RobotoCondensed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Light-boldItalic.fntdata"/><Relationship Id="rId50" Type="http://schemas.openxmlformats.org/officeDocument/2006/relationships/font" Target="fonts/RobotoCondensedLight-italic.fntdata"/><Relationship Id="rId53" Type="http://schemas.openxmlformats.org/officeDocument/2006/relationships/font" Target="fonts/Exo2-bold.fntdata"/><Relationship Id="rId52" Type="http://schemas.openxmlformats.org/officeDocument/2006/relationships/font" Target="fonts/Exo2-regular.fntdata"/><Relationship Id="rId11" Type="http://schemas.openxmlformats.org/officeDocument/2006/relationships/slide" Target="slides/slide7.xml"/><Relationship Id="rId55" Type="http://schemas.openxmlformats.org/officeDocument/2006/relationships/font" Target="fonts/Exo2-boldItalic.fntdata"/><Relationship Id="rId10" Type="http://schemas.openxmlformats.org/officeDocument/2006/relationships/slide" Target="slides/slide6.xml"/><Relationship Id="rId54" Type="http://schemas.openxmlformats.org/officeDocument/2006/relationships/font" Target="fonts/Exo2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657d1c87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657d1c87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4eac23eb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4eac23eb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8af7f4774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8af7f4774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Next we go over our </a:t>
            </a:r>
            <a:r>
              <a:rPr lang="en"/>
              <a:t>neural</a:t>
            </a:r>
            <a:r>
              <a:rPr lang="en"/>
              <a:t> networks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had 4 nn, three </a:t>
            </a:r>
            <a:r>
              <a:rPr lang="en"/>
              <a:t>convolutional</a:t>
            </a:r>
            <a:r>
              <a:rPr lang="en"/>
              <a:t>/ deep networks and 1 classic 3 layer network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8af7f4774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8af7f4774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8af7f4774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a8af7f4774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8af7f477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a8af7f477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</a:t>
            </a:r>
            <a:r>
              <a:rPr lang="en"/>
              <a:t>networks</a:t>
            </a:r>
            <a:r>
              <a:rPr lang="en"/>
              <a:t> to get over vanishing gradient problem by passing output form each neuron into all subsequent dense layers in each dense block as seen in the graphic.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657d1c87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a657d1c87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a657d1c8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a657d1c8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8af7f4774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8af7f4774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a8af7f4774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a8af7f4774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01f030a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01f030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a4096588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a4096588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fc9f534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7fc9f534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fc9f5340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7fc9f5340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b417aed31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b417aed31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b417aed3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b417aed3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a657d1c87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a657d1c87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a116e8fd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a116e8fd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a116e8fd0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a116e8fd0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b4a00909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b4a00909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116e8fd0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a116e8fd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116e8fd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116e8fd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have some facts and background information on some of the problems associated with skin cancer that machine learning could attempt work towards 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off skin cancer is deadly and widespread. </a:t>
            </a:r>
            <a:r>
              <a:rPr lang="en"/>
              <a:t>- - - - read top left slide graphic - - -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Fortunately enough there is an easy way to fight against it.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 screening for skin cancer isn't as cut and dry as it may seem.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657d1c87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a657d1c87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a657d1c87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a657d1c87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116e8fd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116e8fd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difficulties lead our group to coming up with our project idea, that would be able to alleviate some of the problems that arise from skin cancer.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 we were able to create the following four goals for the project. - - - read top left three - - - Three are to implement some specific machine learning algorithms that all have history of </a:t>
            </a:r>
            <a:r>
              <a:rPr lang="en"/>
              <a:t>performing</a:t>
            </a:r>
            <a:r>
              <a:rPr lang="en"/>
              <a:t> well in classification problems. Lastly, based on the </a:t>
            </a:r>
            <a:r>
              <a:rPr lang="en"/>
              <a:t>statistic</a:t>
            </a:r>
            <a:r>
              <a:rPr lang="en"/>
              <a:t> about medical </a:t>
            </a:r>
            <a:r>
              <a:rPr lang="en"/>
              <a:t>professionals</a:t>
            </a:r>
            <a:r>
              <a:rPr lang="en"/>
              <a:t> we wanted </a:t>
            </a:r>
            <a:r>
              <a:rPr lang="en"/>
              <a:t>to</a:t>
            </a:r>
            <a:r>
              <a:rPr lang="en"/>
              <a:t> be able to at least match or </a:t>
            </a:r>
            <a:r>
              <a:rPr lang="en"/>
              <a:t>outperform</a:t>
            </a:r>
            <a:r>
              <a:rPr lang="en"/>
              <a:t> their </a:t>
            </a:r>
            <a:r>
              <a:rPr lang="en"/>
              <a:t>accuracy (70%)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116e8fd0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a116e8fd0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try to focus mainly on or results although there are two things that we wanted to bring up about </a:t>
            </a:r>
            <a:r>
              <a:rPr lang="en"/>
              <a:t>related</a:t>
            </a:r>
            <a:r>
              <a:rPr lang="en"/>
              <a:t> and previously done 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Firstly is a paper that was published this September which compares multiple </a:t>
            </a:r>
            <a:r>
              <a:rPr lang="en"/>
              <a:t>different</a:t>
            </a:r>
            <a:r>
              <a:rPr lang="en"/>
              <a:t> machine learning algorithms. This paper showed that </a:t>
            </a:r>
            <a:r>
              <a:rPr lang="en"/>
              <a:t>classification</a:t>
            </a:r>
            <a:r>
              <a:rPr lang="en"/>
              <a:t> of skin </a:t>
            </a:r>
            <a:r>
              <a:rPr lang="en"/>
              <a:t>lesions</a:t>
            </a:r>
            <a:r>
              <a:rPr lang="en"/>
              <a:t> can be successfully a variety of ways including algorithms that did not utilize a </a:t>
            </a:r>
            <a:r>
              <a:rPr lang="en"/>
              <a:t>neural</a:t>
            </a:r>
            <a:r>
              <a:rPr lang="en"/>
              <a:t> network. All algorithms displayed were able to get an accuracy of at least 74%. With the worst being naive bayes and the best being decision forest with 86. Notably this paper was able to get an accuracy of 90% using a pre-trained </a:t>
            </a:r>
            <a:r>
              <a:rPr lang="en"/>
              <a:t>neural</a:t>
            </a:r>
            <a:r>
              <a:rPr lang="en"/>
              <a:t> network.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Secondly for training so called “classical” </a:t>
            </a:r>
            <a:r>
              <a:rPr lang="en"/>
              <a:t>machine</a:t>
            </a:r>
            <a:r>
              <a:rPr lang="en"/>
              <a:t> </a:t>
            </a:r>
            <a:r>
              <a:rPr lang="en"/>
              <a:t>learning</a:t>
            </a:r>
            <a:r>
              <a:rPr lang="en"/>
              <a:t> algorithms we will need to have a more </a:t>
            </a:r>
            <a:r>
              <a:rPr lang="en"/>
              <a:t>rigorous</a:t>
            </a:r>
            <a:r>
              <a:rPr lang="en"/>
              <a:t> </a:t>
            </a:r>
            <a:r>
              <a:rPr lang="en"/>
              <a:t>preprocessing</a:t>
            </a:r>
            <a:r>
              <a:rPr lang="en"/>
              <a:t> for </a:t>
            </a:r>
            <a:r>
              <a:rPr lang="en"/>
              <a:t>training</a:t>
            </a:r>
            <a:r>
              <a:rPr lang="en"/>
              <a:t> images. The second paper published in 2007. Goes over optimal edge detection strategies of phone </a:t>
            </a:r>
            <a:r>
              <a:rPr lang="en"/>
              <a:t>quality</a:t>
            </a:r>
            <a:r>
              <a:rPr lang="en"/>
              <a:t> images for skin </a:t>
            </a:r>
            <a:r>
              <a:rPr lang="en"/>
              <a:t>lesion</a:t>
            </a:r>
            <a:r>
              <a:rPr lang="en"/>
              <a:t> classification. The paper concluded that of the methods </a:t>
            </a:r>
            <a:r>
              <a:rPr lang="en"/>
              <a:t>considered</a:t>
            </a:r>
            <a:r>
              <a:rPr lang="en"/>
              <a:t> that the canny edge detection was the first, sobel was the second  best </a:t>
            </a:r>
            <a:r>
              <a:rPr lang="en"/>
              <a:t>performing, and roberts was the worst.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4096588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4096588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657d1c8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657d1c8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4096588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4096588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4eac23eb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a4eac23eb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1" name="Google Shape;12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" name="Google Shape;159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" name="Google Shape;26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" name="Google Shape;42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540550" y="1393700"/>
            <a:ext cx="74820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Skin Lesion Classification</a:t>
            </a:r>
            <a:endParaRPr/>
          </a:p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Matthew Sawchuk, Joseph Fee, Dylan Grengs, Jacob Rohde</a:t>
            </a:r>
            <a:endParaRPr/>
          </a:p>
        </p:txBody>
      </p:sp>
      <p:cxnSp>
        <p:nvCxnSpPr>
          <p:cNvPr id="173" name="Google Shape;173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Insight</a:t>
            </a:r>
            <a:endParaRPr/>
          </a:p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5" y="1482675"/>
            <a:ext cx="4721900" cy="29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4814275" y="8166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from linear kernel, C = 1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625" y="1626650"/>
            <a:ext cx="3246649" cy="27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4778900" y="11442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0.553, Precision: 0.171, Recall: 0.169*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 txBox="1"/>
          <p:nvPr/>
        </p:nvSpPr>
        <p:spPr>
          <a:xfrm>
            <a:off x="387725" y="4393025"/>
            <a:ext cx="37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*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Metrics are calculated with the “macro” average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709750" y="7750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Confusion Matrix from RBF kernel, C = 1</a:t>
            </a:r>
            <a:endParaRPr/>
          </a:p>
        </p:txBody>
      </p:sp>
      <p:sp>
        <p:nvSpPr>
          <p:cNvPr id="329" name="Google Shape;329;p39"/>
          <p:cNvSpPr txBox="1"/>
          <p:nvPr>
            <p:ph type="ctrTitle"/>
          </p:nvPr>
        </p:nvSpPr>
        <p:spPr>
          <a:xfrm>
            <a:off x="1964850" y="352850"/>
            <a:ext cx="52143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- Results</a:t>
            </a:r>
            <a:endParaRPr/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73" y="1626500"/>
            <a:ext cx="3908242" cy="33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900" y="1626561"/>
            <a:ext cx="3908100" cy="33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4778900" y="7750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Confusion Matrix from polynomial kernel, C = 10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778900" y="11442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0.669, Precision: 0.268, Recall: 0.169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>
            <p:ph idx="1" type="body"/>
          </p:nvPr>
        </p:nvSpPr>
        <p:spPr>
          <a:xfrm>
            <a:off x="709750" y="1144250"/>
            <a:ext cx="3908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0.681, Precision: 0.094, Recall: 0.143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</a:t>
            </a:r>
            <a:r>
              <a:rPr lang="en"/>
              <a:t> Network Models</a:t>
            </a:r>
            <a:endParaRPr/>
          </a:p>
        </p:txBody>
      </p:sp>
      <p:sp>
        <p:nvSpPr>
          <p:cNvPr id="341" name="Google Shape;341;p40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40"/>
          <p:cNvGrpSpPr/>
          <p:nvPr/>
        </p:nvGrpSpPr>
        <p:grpSpPr>
          <a:xfrm>
            <a:off x="2393822" y="1299059"/>
            <a:ext cx="2177894" cy="1975499"/>
            <a:chOff x="3600600" y="1170963"/>
            <a:chExt cx="1942813" cy="1569600"/>
          </a:xfrm>
        </p:grpSpPr>
        <p:sp>
          <p:nvSpPr>
            <p:cNvPr id="343" name="Google Shape;343;p40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BAC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3635604" y="1361147"/>
              <a:ext cx="1861500" cy="5124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 Convolutional </a:t>
              </a: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Network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3600613" y="1873541"/>
              <a:ext cx="1942800" cy="5124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Created from scratch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 convolutional layers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 dense layers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6" name="Google Shape;346;p40"/>
          <p:cNvGrpSpPr/>
          <p:nvPr/>
        </p:nvGrpSpPr>
        <p:grpSpPr>
          <a:xfrm>
            <a:off x="4709379" y="2251120"/>
            <a:ext cx="291883" cy="327728"/>
            <a:chOff x="3157188" y="909150"/>
            <a:chExt cx="470400" cy="470400"/>
          </a:xfrm>
        </p:grpSpPr>
        <p:sp>
          <p:nvSpPr>
            <p:cNvPr id="347" name="Google Shape;347;p4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40"/>
          <p:cNvGrpSpPr/>
          <p:nvPr/>
        </p:nvGrpSpPr>
        <p:grpSpPr>
          <a:xfrm>
            <a:off x="6749654" y="1309721"/>
            <a:ext cx="2177879" cy="1954152"/>
            <a:chOff x="5539816" y="1171213"/>
            <a:chExt cx="1942800" cy="1569600"/>
          </a:xfrm>
        </p:grpSpPr>
        <p:sp>
          <p:nvSpPr>
            <p:cNvPr id="350" name="Google Shape;350;p40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 txBox="1"/>
            <p:nvPr/>
          </p:nvSpPr>
          <p:spPr>
            <a:xfrm>
              <a:off x="5585697" y="1323043"/>
              <a:ext cx="1896900" cy="488100"/>
            </a:xfrm>
            <a:prstGeom prst="rec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Transferred</a:t>
              </a: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Learning on DenseNet201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40"/>
            <p:cNvSpPr txBox="1"/>
            <p:nvPr/>
          </p:nvSpPr>
          <p:spPr>
            <a:xfrm>
              <a:off x="5539823" y="1873545"/>
              <a:ext cx="1896900" cy="512400"/>
            </a:xfrm>
            <a:prstGeom prst="rec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DenseNet used for image classification of objects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Trained last 4 layers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p40"/>
          <p:cNvGrpSpPr/>
          <p:nvPr/>
        </p:nvGrpSpPr>
        <p:grpSpPr>
          <a:xfrm>
            <a:off x="219406" y="3274574"/>
            <a:ext cx="8708564" cy="1571488"/>
            <a:chOff x="1660800" y="2723938"/>
            <a:chExt cx="5822400" cy="1248600"/>
          </a:xfrm>
        </p:grpSpPr>
        <p:sp>
          <p:nvSpPr>
            <p:cNvPr id="354" name="Google Shape;354;p40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 txBox="1"/>
            <p:nvPr/>
          </p:nvSpPr>
          <p:spPr>
            <a:xfrm>
              <a:off x="2640412" y="2880223"/>
              <a:ext cx="4596300" cy="71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 models were trained with an 90% of the datasets images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model had an input of a 144x108 images, resized from 600x450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Every model was trained on color images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model was created using Keras and TensorFlow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 used a softmax activation function for the output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6" name="Google Shape;356;p40"/>
          <p:cNvGrpSpPr/>
          <p:nvPr/>
        </p:nvGrpSpPr>
        <p:grpSpPr>
          <a:xfrm>
            <a:off x="4571765" y="1299059"/>
            <a:ext cx="2177900" cy="1975499"/>
            <a:chOff x="3600600" y="1170963"/>
            <a:chExt cx="1942819" cy="1569600"/>
          </a:xfrm>
        </p:grpSpPr>
        <p:sp>
          <p:nvSpPr>
            <p:cNvPr id="357" name="Google Shape;357;p40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fmla="val 18098" name="adj1"/>
                <a:gd fmla="val 0" name="adj2"/>
              </a:avLst>
            </a:pr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 txBox="1"/>
            <p:nvPr/>
          </p:nvSpPr>
          <p:spPr>
            <a:xfrm>
              <a:off x="3632176" y="1361067"/>
              <a:ext cx="1868700" cy="512400"/>
            </a:xfrm>
            <a:prstGeom prst="rect">
              <a:avLst/>
            </a:prstGeom>
            <a:solidFill>
              <a:srgbClr val="657E9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Convolutional Network from Paper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40"/>
            <p:cNvSpPr txBox="1"/>
            <p:nvPr/>
          </p:nvSpPr>
          <p:spPr>
            <a:xfrm>
              <a:off x="3600619" y="1873541"/>
              <a:ext cx="1942800" cy="512400"/>
            </a:xfrm>
            <a:prstGeom prst="rect">
              <a:avLst/>
            </a:prstGeom>
            <a:solidFill>
              <a:srgbClr val="657E9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Edited Convolutional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filter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sizes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 input sizes and shape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" name="Google Shape;360;p40"/>
          <p:cNvGrpSpPr/>
          <p:nvPr/>
        </p:nvGrpSpPr>
        <p:grpSpPr>
          <a:xfrm>
            <a:off x="216038" y="1299059"/>
            <a:ext cx="2181147" cy="1975499"/>
            <a:chOff x="1657884" y="1171213"/>
            <a:chExt cx="1945716" cy="1569600"/>
          </a:xfrm>
        </p:grpSpPr>
        <p:sp>
          <p:nvSpPr>
            <p:cNvPr id="361" name="Google Shape;361;p40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fmla="val 17446" name="adj"/>
              </a:avLst>
            </a:pr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 txBox="1"/>
            <p:nvPr/>
          </p:nvSpPr>
          <p:spPr>
            <a:xfrm>
              <a:off x="1879873" y="1361236"/>
              <a:ext cx="1451700" cy="312600"/>
            </a:xfrm>
            <a:prstGeom prst="rect">
              <a:avLst/>
            </a:prstGeom>
            <a:solidFill>
              <a:srgbClr val="5F819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Classic 3 Layer 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40"/>
            <p:cNvSpPr txBox="1"/>
            <p:nvPr/>
          </p:nvSpPr>
          <p:spPr>
            <a:xfrm>
              <a:off x="1657884" y="1873533"/>
              <a:ext cx="1942800" cy="512400"/>
            </a:xfrm>
            <a:prstGeom prst="rect">
              <a:avLst/>
            </a:prstGeom>
            <a:solidFill>
              <a:srgbClr val="5F819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 hidden layer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256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neurons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wide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4" name="Google Shape;364;p40"/>
          <p:cNvGrpSpPr/>
          <p:nvPr/>
        </p:nvGrpSpPr>
        <p:grpSpPr>
          <a:xfrm>
            <a:off x="2247132" y="2275655"/>
            <a:ext cx="291883" cy="278665"/>
            <a:chOff x="3157188" y="909150"/>
            <a:chExt cx="470400" cy="470400"/>
          </a:xfrm>
        </p:grpSpPr>
        <p:sp>
          <p:nvSpPr>
            <p:cNvPr id="365" name="Google Shape;365;p4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40"/>
          <p:cNvGrpSpPr/>
          <p:nvPr/>
        </p:nvGrpSpPr>
        <p:grpSpPr>
          <a:xfrm>
            <a:off x="6607832" y="2275655"/>
            <a:ext cx="291883" cy="278665"/>
            <a:chOff x="3157188" y="909150"/>
            <a:chExt cx="470400" cy="470400"/>
          </a:xfrm>
        </p:grpSpPr>
        <p:sp>
          <p:nvSpPr>
            <p:cNvPr id="368" name="Google Shape;368;p4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4427482" y="2275655"/>
            <a:ext cx="291883" cy="278665"/>
            <a:chOff x="3157188" y="909150"/>
            <a:chExt cx="470400" cy="470400"/>
          </a:xfrm>
        </p:grpSpPr>
        <p:sp>
          <p:nvSpPr>
            <p:cNvPr id="371" name="Google Shape;371;p4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 Architectures</a:t>
            </a:r>
            <a:endParaRPr/>
          </a:p>
        </p:txBody>
      </p:sp>
      <p:sp>
        <p:nvSpPr>
          <p:cNvPr id="378" name="Google Shape;378;p41"/>
          <p:cNvSpPr txBox="1"/>
          <p:nvPr>
            <p:ph idx="12" type="sldNum"/>
          </p:nvPr>
        </p:nvSpPr>
        <p:spPr>
          <a:xfrm>
            <a:off x="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88" y="1539475"/>
            <a:ext cx="7635627" cy="32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75" y="1467875"/>
            <a:ext cx="3033750" cy="33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/>
        </p:nvSpPr>
        <p:spPr>
          <a:xfrm>
            <a:off x="847325" y="1067675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Custom Network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5871625" y="1067675"/>
            <a:ext cx="19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Tweaked Network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975" y="88425"/>
            <a:ext cx="2923800" cy="49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3842725" y="369950"/>
            <a:ext cx="187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Edited Paper Network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5704400" y="1611075"/>
            <a:ext cx="27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4725825" y="1658825"/>
            <a:ext cx="7638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/>
          <p:nvPr/>
        </p:nvSpPr>
        <p:spPr>
          <a:xfrm>
            <a:off x="4725825" y="2706275"/>
            <a:ext cx="7638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>
            <a:off x="4725825" y="3753725"/>
            <a:ext cx="7638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4725825" y="1067675"/>
            <a:ext cx="763800" cy="1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327075" y="1284000"/>
            <a:ext cx="5150700" cy="24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 Light"/>
              <a:buChar char="●"/>
            </a:pPr>
            <a:r>
              <a:rPr lang="en" sz="1700">
                <a:solidFill>
                  <a:schemeClr val="dk1"/>
                </a:solidFill>
              </a:rPr>
              <a:t>DenseNet-201 is a convolutional neural network that is 201 layers deep and </a:t>
            </a:r>
            <a:r>
              <a:rPr lang="en" sz="1700">
                <a:solidFill>
                  <a:schemeClr val="dk1"/>
                </a:solidFill>
              </a:rPr>
              <a:t>trained</a:t>
            </a:r>
            <a:r>
              <a:rPr lang="en" sz="1700">
                <a:solidFill>
                  <a:schemeClr val="dk1"/>
                </a:solidFill>
              </a:rPr>
              <a:t> on over one million images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 Light"/>
              <a:buChar char="●"/>
            </a:pPr>
            <a:r>
              <a:rPr lang="en" sz="1700">
                <a:solidFill>
                  <a:schemeClr val="dk1"/>
                </a:solidFill>
              </a:rPr>
              <a:t>The pretrained network can classify images into 1000 object categories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 Light"/>
              <a:buChar char="●"/>
            </a:pPr>
            <a:r>
              <a:rPr lang="en" sz="1700">
                <a:solidFill>
                  <a:schemeClr val="dk1"/>
                </a:solidFill>
              </a:rPr>
              <a:t>We edited the first layer to take our image shape, and last layer to output 7 vs 1000 classes, and trained the last 8 layers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00" name="Google Shape;400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DenseNet201 </a:t>
            </a:r>
            <a:r>
              <a:rPr lang="en"/>
              <a:t>Architecture</a:t>
            </a:r>
            <a:endParaRPr/>
          </a:p>
        </p:txBody>
      </p:sp>
      <p:sp>
        <p:nvSpPr>
          <p:cNvPr id="401" name="Google Shape;401;p43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63" y="3700800"/>
            <a:ext cx="8834876" cy="13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812" y="1045763"/>
            <a:ext cx="3561637" cy="26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Layer </a:t>
            </a:r>
            <a:r>
              <a:rPr lang="en"/>
              <a:t>Neural</a:t>
            </a:r>
            <a:r>
              <a:rPr lang="en"/>
              <a:t> Network Result</a:t>
            </a:r>
            <a:endParaRPr/>
          </a:p>
        </p:txBody>
      </p:sp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46" y="1108977"/>
            <a:ext cx="4105042" cy="364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2" y="1108975"/>
            <a:ext cx="4639734" cy="3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</a:t>
            </a:r>
            <a:r>
              <a:rPr lang="en"/>
              <a:t>Neural</a:t>
            </a:r>
            <a:r>
              <a:rPr lang="en"/>
              <a:t> Network Results</a:t>
            </a:r>
            <a:endParaRPr/>
          </a:p>
        </p:txBody>
      </p:sp>
      <p:sp>
        <p:nvSpPr>
          <p:cNvPr id="417" name="Google Shape;417;p45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476" y="2409125"/>
            <a:ext cx="2968825" cy="252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50" y="2418059"/>
            <a:ext cx="2904525" cy="222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300" y="2409125"/>
            <a:ext cx="2968824" cy="23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/>
          <p:nvPr/>
        </p:nvSpPr>
        <p:spPr>
          <a:xfrm>
            <a:off x="202875" y="1969100"/>
            <a:ext cx="22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Custom Network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406650" y="2636975"/>
            <a:ext cx="5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76.8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6"/>
          <p:cNvSpPr txBox="1"/>
          <p:nvPr/>
        </p:nvSpPr>
        <p:spPr>
          <a:xfrm>
            <a:off x="2967950" y="322950"/>
            <a:ext cx="22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Dense Net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13" y="784146"/>
            <a:ext cx="3612375" cy="27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3639300" y="1206600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78.74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350" y="380825"/>
            <a:ext cx="2582375" cy="22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350" y="2638150"/>
            <a:ext cx="2582374" cy="21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900" y="4051975"/>
            <a:ext cx="4910650" cy="7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625" y="129425"/>
            <a:ext cx="3006386" cy="25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625" y="2691109"/>
            <a:ext cx="3006376" cy="243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75" y="1391766"/>
            <a:ext cx="3006375" cy="2302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25" y="4078725"/>
            <a:ext cx="5552100" cy="6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 txBox="1"/>
          <p:nvPr/>
        </p:nvSpPr>
        <p:spPr>
          <a:xfrm>
            <a:off x="1830500" y="471775"/>
            <a:ext cx="22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Tweaked Paper Network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7810325" y="3162675"/>
            <a:ext cx="6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78.74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2895300" y="1827550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78.74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870650" y="9156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Introduction / Background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Related Work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SVM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CNN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Decision Tree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Experimental 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Conclusions / Future Work</a:t>
            </a:r>
            <a:endParaRPr sz="2400"/>
          </a:p>
        </p:txBody>
      </p:sp>
      <p:sp>
        <p:nvSpPr>
          <p:cNvPr id="180" name="Google Shape;180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-282416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/>
          <p:nvPr/>
        </p:nvSpPr>
        <p:spPr>
          <a:xfrm flipH="1">
            <a:off x="927950" y="2420050"/>
            <a:ext cx="6804600" cy="2320200"/>
          </a:xfrm>
          <a:prstGeom prst="roundRect">
            <a:avLst>
              <a:gd fmla="val 16667" name="adj"/>
            </a:avLst>
          </a:prstGeom>
          <a:solidFill>
            <a:srgbClr val="D6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8"/>
          <p:cNvSpPr/>
          <p:nvPr/>
        </p:nvSpPr>
        <p:spPr>
          <a:xfrm flipH="1">
            <a:off x="4313069" y="1144200"/>
            <a:ext cx="3419400" cy="1695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8"/>
          <p:cNvSpPr txBox="1"/>
          <p:nvPr>
            <p:ph type="ctrTitle"/>
          </p:nvPr>
        </p:nvSpPr>
        <p:spPr>
          <a:xfrm>
            <a:off x="1723100" y="659100"/>
            <a:ext cx="52143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53" name="Google Shape;453;p48"/>
          <p:cNvSpPr txBox="1"/>
          <p:nvPr>
            <p:ph idx="12" type="sldNum"/>
          </p:nvPr>
        </p:nvSpPr>
        <p:spPr>
          <a:xfrm>
            <a:off x="9" y="4740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48"/>
          <p:cNvSpPr/>
          <p:nvPr/>
        </p:nvSpPr>
        <p:spPr>
          <a:xfrm flipH="1">
            <a:off x="928091" y="1144200"/>
            <a:ext cx="3754500" cy="169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1198711" y="1536996"/>
            <a:ext cx="183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Algorithm implemented by hand, including best split functions</a:t>
            </a:r>
            <a:endParaRPr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56" name="Google Shape;456;p48"/>
          <p:cNvGrpSpPr/>
          <p:nvPr/>
        </p:nvGrpSpPr>
        <p:grpSpPr>
          <a:xfrm>
            <a:off x="3326128" y="1474332"/>
            <a:ext cx="1079745" cy="1035017"/>
            <a:chOff x="-60988625" y="3740800"/>
            <a:chExt cx="316650" cy="310350"/>
          </a:xfrm>
        </p:grpSpPr>
        <p:sp>
          <p:nvSpPr>
            <p:cNvPr id="457" name="Google Shape;457;p48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8"/>
          <p:cNvSpPr txBox="1"/>
          <p:nvPr/>
        </p:nvSpPr>
        <p:spPr>
          <a:xfrm>
            <a:off x="4905646" y="1537005"/>
            <a:ext cx="22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Splits determined by:</a:t>
            </a:r>
            <a:endParaRPr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GINI</a:t>
            </a:r>
            <a:endParaRPr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Information Gain</a:t>
            </a:r>
            <a:endParaRPr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1524761" y="3056800"/>
            <a:ext cx="609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Hyperparameters were evaluated via K-Fold Cross Validation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 Rounds Were Conducted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Parameters include: max depth, split function, and image resolution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 model was created using information gain and max depth 6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ctrTitle"/>
          </p:nvPr>
        </p:nvSpPr>
        <p:spPr>
          <a:xfrm>
            <a:off x="1964850" y="352850"/>
            <a:ext cx="52143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 Implementation</a:t>
            </a:r>
            <a:endParaRPr/>
          </a:p>
        </p:txBody>
      </p:sp>
      <p:sp>
        <p:nvSpPr>
          <p:cNvPr id="467" name="Google Shape;467;p49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950" y="1235400"/>
            <a:ext cx="5516100" cy="3514500"/>
          </a:xfrm>
          <a:prstGeom prst="roundRect">
            <a:avLst>
              <a:gd fmla="val 665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ctrTitle"/>
          </p:nvPr>
        </p:nvSpPr>
        <p:spPr>
          <a:xfrm>
            <a:off x="1704150" y="257150"/>
            <a:ext cx="5735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 K-Fold Cross Validation Result</a:t>
            </a:r>
            <a:endParaRPr/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29" y="834575"/>
            <a:ext cx="4232750" cy="3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0"/>
          <p:cNvSpPr txBox="1"/>
          <p:nvPr/>
        </p:nvSpPr>
        <p:spPr>
          <a:xfrm>
            <a:off x="5062100" y="1617450"/>
            <a:ext cx="348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Range of Max Depths: 10-100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Max Depth: 10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 Split Method: Information Gain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Resolution: 96 x 72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Accuracy: ~59%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0.125, 0.72, 0, 0.5, 0.36, 0, 0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Precision: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0.11, 0.87, 0, 1, 0.22, 0, 0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F-Measure: 0.12, 0.79, 0, 0.67, 0.27,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"/>
          <p:cNvSpPr txBox="1"/>
          <p:nvPr>
            <p:ph type="ctrTitle"/>
          </p:nvPr>
        </p:nvSpPr>
        <p:spPr>
          <a:xfrm>
            <a:off x="1485900" y="257150"/>
            <a:ext cx="61722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 K-Fold Cross Validation Result</a:t>
            </a:r>
            <a:endParaRPr/>
          </a:p>
        </p:txBody>
      </p:sp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29" y="834575"/>
            <a:ext cx="4232750" cy="3174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4" name="Google Shape;484;p51"/>
          <p:cNvSpPr txBox="1"/>
          <p:nvPr/>
        </p:nvSpPr>
        <p:spPr>
          <a:xfrm>
            <a:off x="5054125" y="1617450"/>
            <a:ext cx="348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Range of Max Depths: 5 - 14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Max Depth: 6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 Split Method: Information Gain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Resolution: 144 x 108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Accuracy: ~69%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0.25, 0.92, 0.33, 0, 0.29, 0, 0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0.375, 0.74, 0.33, 0, 0.8, 0, 0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F-Measure: 0.3, 0.82, 0.33, 0, 0.43,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ctrTitle"/>
          </p:nvPr>
        </p:nvSpPr>
        <p:spPr>
          <a:xfrm>
            <a:off x="1485900" y="257150"/>
            <a:ext cx="61722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3 K-Fold Cross Validation Result</a:t>
            </a:r>
            <a:endParaRPr/>
          </a:p>
        </p:txBody>
      </p:sp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29" y="834575"/>
            <a:ext cx="4232750" cy="3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/>
        </p:nvSpPr>
        <p:spPr>
          <a:xfrm>
            <a:off x="5054125" y="1617450"/>
            <a:ext cx="348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Range of Max Depths: 5 - 14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Max Depth: 11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Best Split Method: GINI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Resolution: 144 x 108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Accuracy: ~73%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Recall: 0, 1, 0, 0, 0,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Precision: 0, 0.73, 0, 0, 0,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F-Measure: 0, 0.84, 0, 0, 0, 0, 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idx="1" type="body"/>
          </p:nvPr>
        </p:nvSpPr>
        <p:spPr>
          <a:xfrm>
            <a:off x="870650" y="1144200"/>
            <a:ext cx="4472400" cy="3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The model built in round 2 was decided to be the best model.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Although the third model built from results of KFCV3 had the highest accuracy, recall, and f-measure, that was only for the NV diagnosis type.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Model built in KFCV3 only guessed NV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Some correct predictions made by model 2 of round 2 included other diagnoses aside from NV.</a:t>
            </a:r>
            <a:endParaRPr/>
          </a:p>
        </p:txBody>
      </p:sp>
      <p:sp>
        <p:nvSpPr>
          <p:cNvPr id="498" name="Google Shape;498;p53"/>
          <p:cNvSpPr txBox="1"/>
          <p:nvPr>
            <p:ph type="ctrTitle"/>
          </p:nvPr>
        </p:nvSpPr>
        <p:spPr>
          <a:xfrm>
            <a:off x="1964850" y="352850"/>
            <a:ext cx="52143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K-Fold Cross Validation</a:t>
            </a:r>
            <a:endParaRPr/>
          </a:p>
        </p:txBody>
      </p:sp>
      <p:sp>
        <p:nvSpPr>
          <p:cNvPr id="499" name="Google Shape;499;p53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051" y="1653187"/>
            <a:ext cx="3323525" cy="2492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53"/>
          <p:cNvSpPr txBox="1"/>
          <p:nvPr/>
        </p:nvSpPr>
        <p:spPr>
          <a:xfrm>
            <a:off x="5343050" y="4145825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 2 from Round 2 of KFCV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4"/>
          <p:cNvGrpSpPr/>
          <p:nvPr/>
        </p:nvGrpSpPr>
        <p:grpSpPr>
          <a:xfrm>
            <a:off x="480789" y="3077278"/>
            <a:ext cx="955758" cy="955758"/>
            <a:chOff x="-44502875" y="3576975"/>
            <a:chExt cx="300100" cy="300100"/>
          </a:xfrm>
        </p:grpSpPr>
        <p:sp>
          <p:nvSpPr>
            <p:cNvPr id="507" name="Google Shape;507;p54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54"/>
          <p:cNvGrpSpPr/>
          <p:nvPr/>
        </p:nvGrpSpPr>
        <p:grpSpPr>
          <a:xfrm>
            <a:off x="4630291" y="939351"/>
            <a:ext cx="888277" cy="896408"/>
            <a:chOff x="-45673275" y="3199325"/>
            <a:chExt cx="299325" cy="302075"/>
          </a:xfrm>
        </p:grpSpPr>
        <p:sp>
          <p:nvSpPr>
            <p:cNvPr id="511" name="Google Shape;511;p54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54"/>
          <p:cNvSpPr txBox="1"/>
          <p:nvPr>
            <p:ph idx="1" type="body"/>
          </p:nvPr>
        </p:nvSpPr>
        <p:spPr>
          <a:xfrm>
            <a:off x="1404050" y="839400"/>
            <a:ext cx="31674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Decision Tree implementation reached a respectable accuracy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69% ~ 73%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5" name="Google Shape;515;p54"/>
          <p:cNvSpPr txBox="1"/>
          <p:nvPr>
            <p:ph type="ctrTitle"/>
          </p:nvPr>
        </p:nvSpPr>
        <p:spPr>
          <a:xfrm>
            <a:off x="1964851" y="124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grpSp>
        <p:nvGrpSpPr>
          <p:cNvPr id="516" name="Google Shape;516;p54"/>
          <p:cNvGrpSpPr/>
          <p:nvPr/>
        </p:nvGrpSpPr>
        <p:grpSpPr>
          <a:xfrm>
            <a:off x="515785" y="994261"/>
            <a:ext cx="888260" cy="841671"/>
            <a:chOff x="-20946600" y="3317850"/>
            <a:chExt cx="304825" cy="304050"/>
          </a:xfrm>
        </p:grpSpPr>
        <p:sp>
          <p:nvSpPr>
            <p:cNvPr id="517" name="Google Shape;517;p54"/>
            <p:cNvSpPr/>
            <p:nvPr/>
          </p:nvSpPr>
          <p:spPr>
            <a:xfrm>
              <a:off x="-20946600" y="3317850"/>
              <a:ext cx="232350" cy="248925"/>
            </a:xfrm>
            <a:custGeom>
              <a:rect b="b" l="l" r="r" t="t"/>
              <a:pathLst>
                <a:path extrusionOk="0" h="9957" w="9294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-20775700" y="3318650"/>
              <a:ext cx="133925" cy="249700"/>
            </a:xfrm>
            <a:custGeom>
              <a:rect b="b" l="l" r="r" t="t"/>
              <a:pathLst>
                <a:path extrusionOk="0" h="9988" w="5357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-20890700" y="3586425"/>
              <a:ext cx="195375" cy="35475"/>
            </a:xfrm>
            <a:custGeom>
              <a:rect b="b" l="l" r="r" t="t"/>
              <a:pathLst>
                <a:path extrusionOk="0" h="1419" w="7815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54"/>
          <p:cNvSpPr txBox="1"/>
          <p:nvPr>
            <p:ph idx="1" type="body"/>
          </p:nvPr>
        </p:nvSpPr>
        <p:spPr>
          <a:xfrm>
            <a:off x="5518850" y="839400"/>
            <a:ext cx="31674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achieved our best accuracy using a Convolutional Neural Network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78.74%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1" name="Google Shape;521;p54"/>
          <p:cNvSpPr txBox="1"/>
          <p:nvPr>
            <p:ph idx="1" type="body"/>
          </p:nvPr>
        </p:nvSpPr>
        <p:spPr>
          <a:xfrm>
            <a:off x="1404050" y="3049200"/>
            <a:ext cx="3167400" cy="1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Support Vector Machine model was close at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69.98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%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2" name="Google Shape;522;p54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00" y="2541375"/>
            <a:ext cx="4293099" cy="26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Due to CNNs high dimensionality </a:t>
            </a:r>
            <a:r>
              <a:rPr lang="en" sz="1800"/>
              <a:t>capabilities</a:t>
            </a:r>
            <a:r>
              <a:rPr lang="en" sz="1800"/>
              <a:t>, it’s only natural it exceeded at our classification task. It is a deep neural network capable of working well with a high density of pixel information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Runs image feature extraction and classification in one algorithm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Tweaked paper model had 18 internal layers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collaboration required to begin pooling medical images so these models may be better fit in the future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 potential to help in many medical fields</a:t>
            </a:r>
            <a:endParaRPr sz="1800"/>
          </a:p>
        </p:txBody>
      </p:sp>
      <p:sp>
        <p:nvSpPr>
          <p:cNvPr id="529" name="Google Shape;529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30" name="Google Shape;530;p55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1" name="Google Shape;531;p55"/>
          <p:cNvGrpSpPr/>
          <p:nvPr/>
        </p:nvGrpSpPr>
        <p:grpSpPr>
          <a:xfrm>
            <a:off x="7789856" y="302551"/>
            <a:ext cx="1002933" cy="946210"/>
            <a:chOff x="-37385100" y="3949908"/>
            <a:chExt cx="321350" cy="318225"/>
          </a:xfrm>
        </p:grpSpPr>
        <p:sp>
          <p:nvSpPr>
            <p:cNvPr id="532" name="Google Shape;532;p55"/>
            <p:cNvSpPr/>
            <p:nvPr/>
          </p:nvSpPr>
          <p:spPr>
            <a:xfrm>
              <a:off x="-37190575" y="4145233"/>
              <a:ext cx="126825" cy="122900"/>
            </a:xfrm>
            <a:custGeom>
              <a:rect b="b" l="l" r="r" t="t"/>
              <a:pathLst>
                <a:path extrusionOk="0" h="4916" w="5073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-37385100" y="3949908"/>
              <a:ext cx="248125" cy="248950"/>
            </a:xfrm>
            <a:custGeom>
              <a:rect b="b" l="l" r="r" t="t"/>
              <a:pathLst>
                <a:path extrusionOk="0" h="9958" w="9925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>
            <p:ph idx="1" type="body"/>
          </p:nvPr>
        </p:nvSpPr>
        <p:spPr>
          <a:xfrm>
            <a:off x="870650" y="991800"/>
            <a:ext cx="76860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Dealing with </a:t>
            </a:r>
            <a:r>
              <a:rPr i="1" lang="en" sz="1800">
                <a:solidFill>
                  <a:schemeClr val="dk1"/>
                </a:solidFill>
              </a:rPr>
              <a:t>nv (Melanocytic Nevus)</a:t>
            </a:r>
            <a:r>
              <a:rPr lang="en" sz="1800">
                <a:solidFill>
                  <a:schemeClr val="dk1"/>
                </a:solidFill>
              </a:rPr>
              <a:t> data imbalance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Oversampling (of smaller classes)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Image Augmentation, Bootstrapping, SMOTE, etc.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Undersampling (of </a:t>
            </a:r>
            <a:r>
              <a:rPr i="1" lang="en" sz="1800">
                <a:solidFill>
                  <a:schemeClr val="dk1"/>
                </a:solidFill>
              </a:rPr>
              <a:t>nv</a:t>
            </a:r>
            <a:r>
              <a:rPr lang="en" sz="1800">
                <a:solidFill>
                  <a:schemeClr val="dk1"/>
                </a:solidFill>
              </a:rPr>
              <a:t> class)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Don’t want to improperly misrepresent/bias our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Highlight the need for better consolidation of medical imagery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9" name="Google Shape;539;p56"/>
          <p:cNvSpPr txBox="1"/>
          <p:nvPr>
            <p:ph type="ctrTitle"/>
          </p:nvPr>
        </p:nvSpPr>
        <p:spPr>
          <a:xfrm>
            <a:off x="1964850" y="352850"/>
            <a:ext cx="52143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Imbalance</a:t>
            </a:r>
            <a:endParaRPr/>
          </a:p>
        </p:txBody>
      </p:sp>
      <p:sp>
        <p:nvSpPr>
          <p:cNvPr id="540" name="Google Shape;54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25" y="3590125"/>
            <a:ext cx="5046549" cy="14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7"/>
          <p:cNvSpPr txBox="1"/>
          <p:nvPr>
            <p:ph idx="1" type="body"/>
          </p:nvPr>
        </p:nvSpPr>
        <p:spPr>
          <a:xfrm>
            <a:off x="870650" y="1144200"/>
            <a:ext cx="73980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Continue fine-tuning hyperparameters and exploring the potential of these low level tweaks improving overall performance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Our SVM could reach a slightly higher accuracy with further experimentation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Break the 70% goal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Puts it in competition with our Decision Tree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Experiment with Random Forest using our Decision Tree work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7" name="Google Shape;547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48" name="Google Shape;548;p57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57"/>
          <p:cNvSpPr/>
          <p:nvPr/>
        </p:nvSpPr>
        <p:spPr>
          <a:xfrm>
            <a:off x="7717875" y="194725"/>
            <a:ext cx="1096131" cy="1025789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1881150" y="1421600"/>
            <a:ext cx="2320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2015 global </a:t>
            </a:r>
            <a:r>
              <a:rPr lang="en" sz="1500"/>
              <a:t>incidence</a:t>
            </a:r>
            <a:r>
              <a:rPr lang="en" sz="1500"/>
              <a:t> of </a:t>
            </a:r>
            <a:r>
              <a:rPr lang="en" sz="1500"/>
              <a:t>melanoma</a:t>
            </a:r>
            <a:r>
              <a:rPr lang="en" sz="1500"/>
              <a:t> was estimated to be over 350,000 cases </a:t>
            </a:r>
            <a:r>
              <a:rPr lang="en" sz="1500"/>
              <a:t>with over</a:t>
            </a:r>
            <a:r>
              <a:rPr lang="en" sz="1500"/>
              <a:t> 60,000 death</a:t>
            </a:r>
            <a:r>
              <a:rPr lang="en" sz="1500"/>
              <a:t>s</a:t>
            </a:r>
            <a:r>
              <a:rPr lang="en" sz="1500"/>
              <a:t> </a:t>
            </a:r>
            <a:endParaRPr sz="1500"/>
          </a:p>
        </p:txBody>
      </p:sp>
      <p:sp>
        <p:nvSpPr>
          <p:cNvPr id="187" name="Google Shape;187;p31"/>
          <p:cNvSpPr txBox="1"/>
          <p:nvPr>
            <p:ph type="ctrTitle"/>
          </p:nvPr>
        </p:nvSpPr>
        <p:spPr>
          <a:xfrm>
            <a:off x="1723101" y="3654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grpSp>
        <p:nvGrpSpPr>
          <p:cNvPr id="188" name="Google Shape;188;p31"/>
          <p:cNvGrpSpPr/>
          <p:nvPr/>
        </p:nvGrpSpPr>
        <p:grpSpPr>
          <a:xfrm>
            <a:off x="775185" y="1526478"/>
            <a:ext cx="1005527" cy="946204"/>
            <a:chOff x="-27691025" y="3175300"/>
            <a:chExt cx="251275" cy="295375"/>
          </a:xfrm>
        </p:grpSpPr>
        <p:sp>
          <p:nvSpPr>
            <p:cNvPr id="189" name="Google Shape;189;p31"/>
            <p:cNvSpPr/>
            <p:nvPr/>
          </p:nvSpPr>
          <p:spPr>
            <a:xfrm>
              <a:off x="-27492550" y="329815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-27613050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-27691025" y="3175300"/>
              <a:ext cx="60650" cy="105550"/>
            </a:xfrm>
            <a:custGeom>
              <a:rect b="b" l="l" r="r" t="t"/>
              <a:pathLst>
                <a:path extrusionOk="0" h="4222" w="2426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-27691025" y="3263500"/>
              <a:ext cx="251275" cy="207175"/>
            </a:xfrm>
            <a:custGeom>
              <a:rect b="b" l="l" r="r" t="t"/>
              <a:pathLst>
                <a:path extrusionOk="0" h="8287" w="10051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31"/>
          <p:cNvGrpSpPr/>
          <p:nvPr/>
        </p:nvGrpSpPr>
        <p:grpSpPr>
          <a:xfrm>
            <a:off x="2025312" y="3607569"/>
            <a:ext cx="1285982" cy="777467"/>
            <a:chOff x="-27721750" y="3598250"/>
            <a:chExt cx="297750" cy="191400"/>
          </a:xfrm>
        </p:grpSpPr>
        <p:sp>
          <p:nvSpPr>
            <p:cNvPr id="194" name="Google Shape;194;p31"/>
            <p:cNvSpPr/>
            <p:nvPr/>
          </p:nvSpPr>
          <p:spPr>
            <a:xfrm>
              <a:off x="-27616200" y="36518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-27721750" y="3598250"/>
              <a:ext cx="297750" cy="191400"/>
            </a:xfrm>
            <a:custGeom>
              <a:rect b="b" l="l" r="r" t="t"/>
              <a:pathLst>
                <a:path extrusionOk="0" h="7656" w="1191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505200" y="3418325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Medical professionals were able to identify </a:t>
            </a:r>
            <a:r>
              <a:rPr lang="en" sz="1500"/>
              <a:t>lesions</a:t>
            </a:r>
            <a:r>
              <a:rPr lang="en" sz="1500"/>
              <a:t> with 70.5% accuracy                          (Younger ~ 60%) (Senior ~ 80%)</a:t>
            </a:r>
            <a:endParaRPr sz="1500"/>
          </a:p>
        </p:txBody>
      </p:sp>
      <p:sp>
        <p:nvSpPr>
          <p:cNvPr id="197" name="Google Shape;197;p31"/>
          <p:cNvSpPr txBox="1"/>
          <p:nvPr/>
        </p:nvSpPr>
        <p:spPr>
          <a:xfrm>
            <a:off x="6018100" y="1379150"/>
            <a:ext cx="2477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When detected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early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melanoma</a:t>
            </a: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survival rate exceeds 95%. Though making appointments can be time consuming and expensive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479349" y="1544012"/>
            <a:ext cx="1286020" cy="1111137"/>
          </a:xfrm>
          <a:custGeom>
            <a:rect b="b" l="l" r="r" t="t"/>
            <a:pathLst>
              <a:path extrusionOk="0"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 txBox="1"/>
          <p:nvPr>
            <p:ph idx="1" type="body"/>
          </p:nvPr>
        </p:nvSpPr>
        <p:spPr>
          <a:xfrm>
            <a:off x="870650" y="8394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Bistroń, M., &amp; Piotrowski, Z. (2022). Comparison of machine learning algorithms used for skin cancer diagnosis. Applied Sciences, 12(19), 9960. https://doi.org/10.3390/app12199960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Das, K., Cockerell, C. J., Patil, A., Pietkiewicz, P., Giulini, M., Grabbe, S., &amp; Goldust, M. (2021). Machine learning and its application in skin cancer. International Journal of Environmental Research and Public Health, 18(24), 13409. https://doi.org/10.3390/ijerph182413409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GeeksforGeeks. (2018, June 20). Creating linear kernel SVM in Python. https://www.geeksforgeeks.org/creating-linear-kernel-svm-in-python/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Hua, K. L. (2007). A comparison of edge detection methods for segmentation of skin lesions in mobile-phone-quality images. Research Online. Retrieved November 22, 2022, from https://ro.ecu.edu.au/theses_hons/1275/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ManMohan. (2019, May 26). 16 SKLearn - SVM RBF Kernel. Kaggle. https://www.kaggle.com/code/manmohan291/16-sklearn-svm-rbf-kernel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Tschandl, P., Rosendahl, C., &amp; Kittler, H. (2018). The HAM10000 dataset, a large collection of multi-source dermatoscopic images of common pigmented skin lesions. Scientific Data, 5(1). https://doi.org/10.1038/sdata.2018.161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61" name="Google Shape;561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2" name="Google Shape;562;p59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 flipH="1">
            <a:off x="905147" y="1086987"/>
            <a:ext cx="4088100" cy="36060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3917547" y="1086824"/>
            <a:ext cx="2160600" cy="18054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 flipH="1" rot="10800000">
            <a:off x="6072966" y="1086730"/>
            <a:ext cx="2160600" cy="18054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6072966" y="2888021"/>
            <a:ext cx="2160600" cy="18054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 flipH="1" rot="10800000">
            <a:off x="3917547" y="2887927"/>
            <a:ext cx="2160600" cy="1805400"/>
          </a:xfrm>
          <a:prstGeom prst="round2DiagRect">
            <a:avLst>
              <a:gd fmla="val 0" name="adj1"/>
              <a:gd fmla="val 1776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32"/>
          <p:cNvGrpSpPr/>
          <p:nvPr/>
        </p:nvGrpSpPr>
        <p:grpSpPr>
          <a:xfrm flipH="1">
            <a:off x="5888326" y="2702554"/>
            <a:ext cx="371240" cy="384270"/>
            <a:chOff x="3157188" y="909150"/>
            <a:chExt cx="470400" cy="470400"/>
          </a:xfrm>
        </p:grpSpPr>
        <p:sp>
          <p:nvSpPr>
            <p:cNvPr id="211" name="Google Shape;211;p3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32"/>
          <p:cNvGrpSpPr/>
          <p:nvPr/>
        </p:nvGrpSpPr>
        <p:grpSpPr>
          <a:xfrm>
            <a:off x="1812497" y="1445270"/>
            <a:ext cx="1010347" cy="1088293"/>
            <a:chOff x="-49764975" y="3551225"/>
            <a:chExt cx="299300" cy="300650"/>
          </a:xfrm>
        </p:grpSpPr>
        <p:sp>
          <p:nvSpPr>
            <p:cNvPr id="214" name="Google Shape;214;p32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077857" y="1216785"/>
            <a:ext cx="483230" cy="460326"/>
            <a:chOff x="-46779100" y="3938500"/>
            <a:chExt cx="299325" cy="298525"/>
          </a:xfrm>
        </p:grpSpPr>
        <p:sp>
          <p:nvSpPr>
            <p:cNvPr id="226" name="Google Shape;226;p32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32"/>
          <p:cNvSpPr txBox="1"/>
          <p:nvPr/>
        </p:nvSpPr>
        <p:spPr>
          <a:xfrm>
            <a:off x="-657150" y="518150"/>
            <a:ext cx="7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1171615" y="2653660"/>
            <a:ext cx="2415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Will machine learning models would be able to recognize the subtle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differences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between </a:t>
            </a:r>
            <a:r>
              <a:rPr lang="en" sz="15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classifications making identifying possibly cancerous lesions quick and cheap.</a:t>
            </a:r>
            <a:endParaRPr sz="15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3960875" y="1818177"/>
            <a:ext cx="20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an SVM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6072980" y="3540613"/>
            <a:ext cx="216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Achieve</a:t>
            </a:r>
            <a:r>
              <a:rPr lang="en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an accuracy of at least 70%</a:t>
            </a:r>
            <a:endParaRPr sz="16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6078258" y="1800695"/>
            <a:ext cx="216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a convolutional neural network</a:t>
            </a:r>
            <a:endParaRPr sz="16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960875" y="3542453"/>
            <a:ext cx="20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a decision tree from scratch</a:t>
            </a:r>
            <a:endParaRPr sz="1600">
              <a:solidFill>
                <a:schemeClr val="accent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34" name="Google Shape;234;p32"/>
          <p:cNvGrpSpPr/>
          <p:nvPr/>
        </p:nvGrpSpPr>
        <p:grpSpPr>
          <a:xfrm>
            <a:off x="6258075" y="1216785"/>
            <a:ext cx="483230" cy="460326"/>
            <a:chOff x="-46779100" y="3938500"/>
            <a:chExt cx="299325" cy="298525"/>
          </a:xfrm>
        </p:grpSpPr>
        <p:sp>
          <p:nvSpPr>
            <p:cNvPr id="235" name="Google Shape;235;p32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32"/>
          <p:cNvGrpSpPr/>
          <p:nvPr/>
        </p:nvGrpSpPr>
        <p:grpSpPr>
          <a:xfrm>
            <a:off x="4077864" y="2986997"/>
            <a:ext cx="483230" cy="460326"/>
            <a:chOff x="-46779100" y="3938500"/>
            <a:chExt cx="299325" cy="298525"/>
          </a:xfrm>
        </p:grpSpPr>
        <p:sp>
          <p:nvSpPr>
            <p:cNvPr id="238" name="Google Shape;238;p32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6258082" y="2986077"/>
            <a:ext cx="483230" cy="460326"/>
            <a:chOff x="-46779100" y="3938500"/>
            <a:chExt cx="299325" cy="298525"/>
          </a:xfrm>
        </p:grpSpPr>
        <p:sp>
          <p:nvSpPr>
            <p:cNvPr id="241" name="Google Shape;241;p32"/>
            <p:cNvSpPr/>
            <p:nvPr/>
          </p:nvSpPr>
          <p:spPr>
            <a:xfrm>
              <a:off x="-46656225" y="406137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-46779100" y="3938500"/>
              <a:ext cx="299325" cy="298525"/>
            </a:xfrm>
            <a:custGeom>
              <a:rect b="b" l="l" r="r" t="t"/>
              <a:pathLst>
                <a:path extrusionOk="0"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grpSp>
        <p:nvGrpSpPr>
          <p:cNvPr id="249" name="Google Shape;249;p33"/>
          <p:cNvGrpSpPr/>
          <p:nvPr/>
        </p:nvGrpSpPr>
        <p:grpSpPr>
          <a:xfrm>
            <a:off x="1702555" y="3883472"/>
            <a:ext cx="1003116" cy="946195"/>
            <a:chOff x="-60988625" y="3740800"/>
            <a:chExt cx="316650" cy="310350"/>
          </a:xfrm>
        </p:grpSpPr>
        <p:sp>
          <p:nvSpPr>
            <p:cNvPr id="250" name="Google Shape;250;p33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33"/>
          <p:cNvSpPr txBox="1"/>
          <p:nvPr/>
        </p:nvSpPr>
        <p:spPr>
          <a:xfrm>
            <a:off x="1098275" y="3408775"/>
            <a:ext cx="19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Preprocessing 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597" y="3408772"/>
            <a:ext cx="3761550" cy="15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990613" y="1327138"/>
            <a:ext cx="24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Skin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Lesion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Classification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56" name="Google Shape;256;p33"/>
          <p:cNvGrpSpPr/>
          <p:nvPr/>
        </p:nvGrpSpPr>
        <p:grpSpPr>
          <a:xfrm>
            <a:off x="1702555" y="1758235"/>
            <a:ext cx="1003116" cy="946195"/>
            <a:chOff x="-60988625" y="3740800"/>
            <a:chExt cx="316650" cy="310350"/>
          </a:xfrm>
        </p:grpSpPr>
        <p:sp>
          <p:nvSpPr>
            <p:cNvPr id="257" name="Google Shape;257;p33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600" y="1045095"/>
            <a:ext cx="3761551" cy="194138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Only images and correct classification are used as input for training, no other metadata.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Images are translated to grayscale, downsized, and then passed through the canny edge detection algorithm for input into Support Vector Machine and Decision Tree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Convolutional Neural Network takes images that are only downsized.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7" name="Google Shape;267;p34"/>
          <p:cNvSpPr txBox="1"/>
          <p:nvPr>
            <p:ph type="ctrTitle"/>
          </p:nvPr>
        </p:nvSpPr>
        <p:spPr>
          <a:xfrm>
            <a:off x="1964850" y="352850"/>
            <a:ext cx="52143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Features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75" y="2987262"/>
            <a:ext cx="2717759" cy="2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100" y="2987252"/>
            <a:ext cx="271778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5">
            <a:alphaModFix/>
          </a:blip>
          <a:srcRect b="6347" l="5161" r="1832" t="13710"/>
          <a:stretch/>
        </p:blipFill>
        <p:spPr>
          <a:xfrm>
            <a:off x="6066350" y="2987275"/>
            <a:ext cx="2770275" cy="20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4938075" y="1144200"/>
            <a:ext cx="32397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</a:t>
            </a:r>
            <a:r>
              <a:rPr lang="en" sz="1800">
                <a:solidFill>
                  <a:schemeClr val="dk1"/>
                </a:solidFill>
              </a:rPr>
              <a:t> Melanocytic Nevus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mel</a:t>
            </a:r>
            <a:r>
              <a:rPr lang="en" sz="1800"/>
              <a:t> Melanoma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kl</a:t>
            </a:r>
            <a:r>
              <a:rPr lang="en" sz="1800">
                <a:solidFill>
                  <a:schemeClr val="dk1"/>
                </a:solidFill>
              </a:rPr>
              <a:t> Benign Keratosis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bcc</a:t>
            </a:r>
            <a:r>
              <a:rPr lang="en" sz="1800"/>
              <a:t> Basal Cell Carcinoma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akiec</a:t>
            </a:r>
            <a:r>
              <a:rPr lang="en" sz="1800"/>
              <a:t> Actinic Keratosis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vasc </a:t>
            </a:r>
            <a:r>
              <a:rPr lang="en" sz="1800"/>
              <a:t>Vascular Lesion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df</a:t>
            </a:r>
            <a:r>
              <a:rPr lang="en" sz="1800">
                <a:solidFill>
                  <a:schemeClr val="dk1"/>
                </a:solidFill>
              </a:rPr>
              <a:t> Dermatofibroma</a:t>
            </a:r>
            <a:endParaRPr sz="1800"/>
          </a:p>
        </p:txBody>
      </p:sp>
      <p:sp>
        <p:nvSpPr>
          <p:cNvPr id="277" name="Google Shape;277;p35"/>
          <p:cNvSpPr txBox="1"/>
          <p:nvPr>
            <p:ph type="ctrTitle"/>
          </p:nvPr>
        </p:nvSpPr>
        <p:spPr>
          <a:xfrm>
            <a:off x="1964850" y="352850"/>
            <a:ext cx="52143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Variable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25" y="1216009"/>
            <a:ext cx="4111250" cy="33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 flipH="1">
            <a:off x="3245400" y="1144250"/>
            <a:ext cx="4874700" cy="3374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 flipH="1">
            <a:off x="1023900" y="2693650"/>
            <a:ext cx="3488100" cy="1825200"/>
          </a:xfrm>
          <a:prstGeom prst="roundRect">
            <a:avLst>
              <a:gd fmla="val 16667" name="adj"/>
            </a:avLst>
          </a:prstGeom>
          <a:solidFill>
            <a:srgbClr val="D6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 flipH="1" rot="10800000">
            <a:off x="1023900" y="1144250"/>
            <a:ext cx="3488100" cy="1549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655325" y="2315100"/>
            <a:ext cx="32829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svm.SVC function is used to implement the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Results with the highest accuracy use the parameters “rbf” for the kernel, and “ovo” for the function shape, with the rest as default.</a:t>
            </a:r>
            <a:endParaRPr sz="1400"/>
          </a:p>
        </p:txBody>
      </p:sp>
      <p:sp>
        <p:nvSpPr>
          <p:cNvPr id="288" name="Google Shape;288;p36"/>
          <p:cNvSpPr txBox="1"/>
          <p:nvPr>
            <p:ph type="ctrTitle"/>
          </p:nvPr>
        </p:nvSpPr>
        <p:spPr>
          <a:xfrm>
            <a:off x="1964850" y="352850"/>
            <a:ext cx="52143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- Model</a:t>
            </a:r>
            <a:endParaRPr/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2539925" y="1353950"/>
            <a:ext cx="1740000" cy="11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Implemented using the scikit-learn library, useful for creating the model and testing it.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1297500" y="2831500"/>
            <a:ext cx="2940900" cy="154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grid search method “GridSearchCV” was used to determine the ideal parameters, and k-fold cross validation using “cross_validate” was performed to get a better accuracy assessment.</a:t>
            </a:r>
            <a:endParaRPr sz="1400"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1559311" y="1615041"/>
            <a:ext cx="667350" cy="607897"/>
            <a:chOff x="-40745125" y="3632900"/>
            <a:chExt cx="318225" cy="289875"/>
          </a:xfrm>
        </p:grpSpPr>
        <p:sp>
          <p:nvSpPr>
            <p:cNvPr id="293" name="Google Shape;293;p36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36"/>
          <p:cNvGrpSpPr/>
          <p:nvPr/>
        </p:nvGrpSpPr>
        <p:grpSpPr>
          <a:xfrm>
            <a:off x="5984989" y="1501999"/>
            <a:ext cx="623562" cy="607912"/>
            <a:chOff x="-31817400" y="3910025"/>
            <a:chExt cx="301675" cy="294075"/>
          </a:xfrm>
        </p:grpSpPr>
        <p:sp>
          <p:nvSpPr>
            <p:cNvPr id="301" name="Google Shape;301;p36"/>
            <p:cNvSpPr/>
            <p:nvPr/>
          </p:nvSpPr>
          <p:spPr>
            <a:xfrm>
              <a:off x="-31817400" y="3911550"/>
              <a:ext cx="301675" cy="292550"/>
            </a:xfrm>
            <a:custGeom>
              <a:rect b="b" l="l" r="r" t="t"/>
              <a:pathLst>
                <a:path extrusionOk="0"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-31816600" y="4062950"/>
              <a:ext cx="144150" cy="140600"/>
            </a:xfrm>
            <a:custGeom>
              <a:rect b="b" l="l" r="r" t="t"/>
              <a:pathLst>
                <a:path extrusionOk="0"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-31648050" y="3910025"/>
              <a:ext cx="129175" cy="127725"/>
            </a:xfrm>
            <a:custGeom>
              <a:rect b="b" l="l" r="r" t="t"/>
              <a:pathLst>
                <a:path extrusionOk="0"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/>
          <p:nvPr/>
        </p:nvSpPr>
        <p:spPr>
          <a:xfrm>
            <a:off x="852175" y="1019700"/>
            <a:ext cx="4868400" cy="380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852175" y="1524575"/>
            <a:ext cx="3958200" cy="28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‘</a:t>
            </a:r>
            <a:r>
              <a:rPr lang="en"/>
              <a:t>rbf’ (radial basis function) and polynomial work best, linear tends to perform worse.</a:t>
            </a:r>
            <a:endParaRPr/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The sklearn grid search method creates models for all of the different permutations of inputs using k-fold cross validation with 3 folds for each.</a:t>
            </a:r>
            <a:endParaRPr/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This process takes a long time and is best done in small batches. This test took 326 </a:t>
            </a:r>
            <a:r>
              <a:rPr lang="en"/>
              <a:t>minutes. One with 12 permutations ran for over 1800 minutes, but never finished.</a:t>
            </a:r>
            <a:endParaRPr/>
          </a:p>
          <a:p>
            <a:pPr indent="-279400" lvl="0" marL="457200" rtl="0" algn="l">
              <a:spcBef>
                <a:spcPts val="100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AMD Ryzen 5 5500U with Radeon Graphics        	2.10 GHz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- Process</a:t>
            </a:r>
            <a:endParaRPr/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825" y="1008675"/>
            <a:ext cx="3431357" cy="3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